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2" r:id="rId6"/>
    <p:sldId id="261" r:id="rId7"/>
    <p:sldId id="267" r:id="rId8"/>
    <p:sldId id="266" r:id="rId9"/>
    <p:sldId id="268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CCE"/>
    <a:srgbClr val="00E266"/>
    <a:srgbClr val="507BC8"/>
    <a:srgbClr val="FCF600"/>
    <a:srgbClr val="FFE600"/>
    <a:srgbClr val="8E1913"/>
    <a:srgbClr val="0C1526"/>
    <a:srgbClr val="244072"/>
    <a:srgbClr val="00D661"/>
    <a:srgbClr val="FF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34BB-CE5B-4FC0-8E3A-B7974B2F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5728F-23E0-4F6D-A5DE-B54CEAD39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D4345-263A-443C-939E-B2277B88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6CE2-1371-4E82-B37C-6AED5E61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9D4D-E525-4852-8D50-2717E487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1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B0B2-5051-441D-8B54-611863DE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242FD-979C-445C-8293-A64DE200A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63AA-BDC0-43B9-BBD4-221CCF10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56CA1-4FD3-48F5-9976-EDFE39D8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0E04B-7F0A-407C-8D0C-C036D096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9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47494-299A-42E6-B3FD-B07A90A5C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5FE0B-A7D8-4ADA-8D21-75541D1DD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9ECAB-8F50-4A19-BD35-D8532674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2DEA-6DBE-452F-A52D-0F37B6E1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F14BD-E9E0-4E4A-B93C-99CC1BA4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3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A096-4B16-4467-B374-0B6CA96F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100E5-DE4A-4140-B06C-B41209C3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39B56-5F74-464F-AC6F-C9F75640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F7702-72A9-4699-921C-96E5BB17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04449-6B77-4297-A300-4324857F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91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9FCF-10FC-4584-BCA8-FB85A590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6D344-82A5-43A2-8F71-3F8839516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38288-7DC2-49A4-8396-380F6F9E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EC95-4B1B-4222-A208-3680C22C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CCB1-4BE5-463C-9976-F97A6648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2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881E-6AE7-423F-B1A0-F9E56EF3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6569-9632-4495-8590-CFBA6BE38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38EF9-6228-42CA-8FBB-73CFAC11D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1E289-45B9-493D-84BC-0205F6B0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6B3F-96A3-473C-AF13-AE9302DA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D1B11-7963-4F87-B6BA-93525D7D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8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7E53-E96B-4CE0-95F2-2441787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4F3A-C3F6-4203-A748-897490767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D7A79-12F6-4882-9CCD-FF5138ED7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B3584-DBE9-4143-83E3-495395E93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B6200-32B7-4F5D-ABFE-9309022CD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5917C-A684-421C-9B8B-D500413E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84026-FF5B-4B63-A04D-5CC082A2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08A97-A396-49F5-AFD1-5248C98A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8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BCC8-BC44-45ED-BB96-216991F0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6B282-5F18-480D-9565-E748786E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1D6F8-9068-47A1-8144-E0782745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1EC9A-DB0A-4548-AF1D-58D9F7E7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2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F8F29-DB0D-4A22-AF29-7F554AA3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ACFE3-897D-4955-9772-8653A8D1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8AE6C-BE15-4832-94FB-F9C58F80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2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D736-E4A3-44CA-8D78-1D4DD203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4247-C843-4B78-A7D2-831FECC2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24E3A-4620-4A48-8D7B-FA9AF832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5EDC5-DDC9-4258-A271-273EDB01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FC67-93BF-4203-A1A8-3D638AB2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69719-2E3B-48DC-9F03-6C55FB1C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0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36D9-E958-4801-8C73-2413800E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A5F0C-1522-4BFF-B507-1CFD3B75C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4C235-1861-45A3-9430-79CC2699E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5DD64-698A-4FCE-AAE7-6807A64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6C875-BD1A-404D-AC73-FFBBD360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F44F-9395-4277-8AA8-D438E83D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1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CF5BC-FC6B-4152-AE6E-57FB49C3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750F-0B7C-4381-B559-5826EEAF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26D7-2BD9-4CA8-8119-E03DDB1E8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5DCFD-BBE1-454E-ABA5-A93C25C9BF4C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E150-E8F4-456C-B65A-19D924C4D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EAAC-3EE4-4202-88A0-2859789B8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74607-2BE8-4DB1-957A-78516F2AB2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9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scholar_lookup?title=Segnet:%20Deep%20convolutional%20encoder-decoder%20architecture%20for%20image%20segmentation&amp;author=B.%20Vijay&amp;author=K.%20Alex&amp;author=&amp;author=C.%20Roberto&amp;publication_year=2015" TargetMode="External"/><Relationship Id="rId3" Type="http://schemas.microsoft.com/office/2007/relationships/hdphoto" Target="../media/hdphoto1.wdp"/><Relationship Id="rId7" Type="http://schemas.openxmlformats.org/officeDocument/2006/relationships/hyperlink" Target="http://arxiv.org/abs/1511.0056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holar.google.com/scholar_lookup?title=Survey%20on%20deep%20learning%20for%20pulmonary%20medical%20imaging&amp;author=J.%20Ma&amp;author=Y.%20Song&amp;author=X.%20Tian&amp;author=Y.%20Hua&amp;author=R.%20Zhang&amp;author=&amp;author=J.%20Wu&amp;publication_year=2019" TargetMode="External"/><Relationship Id="rId5" Type="http://schemas.openxmlformats.org/officeDocument/2006/relationships/hyperlink" Target="https://doi.org/10.1007/s11684-019-0726-4" TargetMode="External"/><Relationship Id="rId10" Type="http://schemas.openxmlformats.org/officeDocument/2006/relationships/hyperlink" Target="https://scholar.google.com/scholar_lookup?title=Deep%20learning%20for%20automatic%20pneumonia%20detection&amp;author=T.%20Gabruseva&amp;author=D.%20Poplavskiy&amp;author=&amp;author=A.%20A.%20Kalinin" TargetMode="External"/><Relationship Id="rId4" Type="http://schemas.openxmlformats.org/officeDocument/2006/relationships/hyperlink" Target="https://ieeexplore.ieee.org/document/9188133" TargetMode="External"/><Relationship Id="rId9" Type="http://schemas.openxmlformats.org/officeDocument/2006/relationships/hyperlink" Target="https://doi.org/10.1109/CVPRW50498.2020.0018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BF1E3-92AD-4B51-A59A-73C24FD04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32"/>
          <a:stretch/>
        </p:blipFill>
        <p:spPr>
          <a:xfrm>
            <a:off x="0" y="-147637"/>
            <a:ext cx="12192000" cy="7005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E937A7-80CA-4937-923D-D918244FB73D}"/>
              </a:ext>
            </a:extLst>
          </p:cNvPr>
          <p:cNvSpPr/>
          <p:nvPr/>
        </p:nvSpPr>
        <p:spPr>
          <a:xfrm>
            <a:off x="4445877" y="-147637"/>
            <a:ext cx="7746124" cy="7005637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5676C-2F6D-4A8B-B985-4218FF2F4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1014" y="694559"/>
            <a:ext cx="6195849" cy="2387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FFF00"/>
                </a:solidFill>
                <a:latin typeface="Garamond" panose="02020404030301010803" pitchFamily="18" charset="0"/>
                <a:cs typeface="Aparajita" panose="02020603050405020304" pitchFamily="18" charset="0"/>
              </a:rPr>
              <a:t>A Lightweight </a:t>
            </a:r>
            <a:br>
              <a:rPr lang="en-US" sz="4400" b="1" dirty="0">
                <a:solidFill>
                  <a:srgbClr val="FFFF00"/>
                </a:solidFill>
                <a:latin typeface="Garamond" panose="02020404030301010803" pitchFamily="18" charset="0"/>
                <a:cs typeface="Aparajita" panose="02020603050405020304" pitchFamily="18" charset="0"/>
              </a:rPr>
            </a:br>
            <a:r>
              <a:rPr lang="en-US" sz="4400" b="1" dirty="0">
                <a:solidFill>
                  <a:srgbClr val="FFFF00"/>
                </a:solidFill>
                <a:latin typeface="Garamond" panose="02020404030301010803" pitchFamily="18" charset="0"/>
                <a:cs typeface="Aparajita" panose="02020603050405020304" pitchFamily="18" charset="0"/>
              </a:rPr>
              <a:t>Deep Learning Model for Classifying Different </a:t>
            </a:r>
            <a:br>
              <a:rPr lang="en-US" sz="4400" b="1" dirty="0">
                <a:solidFill>
                  <a:srgbClr val="FFFF00"/>
                </a:solidFill>
                <a:latin typeface="Garamond" panose="02020404030301010803" pitchFamily="18" charset="0"/>
                <a:cs typeface="Aparajita" panose="02020603050405020304" pitchFamily="18" charset="0"/>
              </a:rPr>
            </a:br>
            <a:r>
              <a:rPr lang="en-US" sz="4400" b="1" dirty="0">
                <a:solidFill>
                  <a:srgbClr val="FFFF00"/>
                </a:solidFill>
                <a:latin typeface="Garamond" panose="02020404030301010803" pitchFamily="18" charset="0"/>
                <a:cs typeface="Aparajita" panose="02020603050405020304" pitchFamily="18" charset="0"/>
              </a:rPr>
              <a:t>Types of Pneumonia</a:t>
            </a:r>
            <a:endParaRPr lang="en-GB" sz="4400" b="1" dirty="0">
              <a:solidFill>
                <a:srgbClr val="FFFF00"/>
              </a:solidFill>
              <a:latin typeface="Garamond" panose="02020404030301010803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419A-B7B4-476C-A986-A0975A42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1014" y="4156001"/>
            <a:ext cx="6195850" cy="2355157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Team Members:</a:t>
            </a:r>
          </a:p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Jincy P Janardhanan</a:t>
            </a:r>
          </a:p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Alka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Bhagavaldas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 K</a:t>
            </a:r>
          </a:p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Aleena Sunny</a:t>
            </a:r>
          </a:p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Ameena Shirin</a:t>
            </a:r>
          </a:p>
          <a:p>
            <a:pPr algn="r">
              <a:lnSpc>
                <a:spcPct val="100000"/>
              </a:lnSpc>
              <a:spcBef>
                <a:spcPts val="500"/>
              </a:spcBef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Fathima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7D27D-32F5-46C7-A4E3-5C46BFCA35C9}"/>
              </a:ext>
            </a:extLst>
          </p:cNvPr>
          <p:cNvSpPr/>
          <p:nvPr/>
        </p:nvSpPr>
        <p:spPr>
          <a:xfrm>
            <a:off x="5221014" y="3387261"/>
            <a:ext cx="6195849" cy="46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E1913"/>
                </a:solidFill>
                <a:latin typeface="Garamond" panose="02020404030301010803" pitchFamily="18" charset="0"/>
              </a:rPr>
              <a:t>Project Guide: Ms. Princy N K</a:t>
            </a:r>
            <a:endParaRPr lang="en-GB" sz="2400" b="1" dirty="0">
              <a:solidFill>
                <a:srgbClr val="8E191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1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  <p:bldP spid="3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20"/>
                    </a14:imgEffect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rgbClr val="FFE6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5D27A-3718-41DB-9841-E1372F6832EC}"/>
              </a:ext>
            </a:extLst>
          </p:cNvPr>
          <p:cNvSpPr txBox="1"/>
          <p:nvPr/>
        </p:nvSpPr>
        <p:spPr>
          <a:xfrm>
            <a:off x="3318456" y="668883"/>
            <a:ext cx="8470006" cy="584775"/>
          </a:xfrm>
          <a:prstGeom prst="rect">
            <a:avLst/>
          </a:prstGeom>
          <a:solidFill>
            <a:srgbClr val="507BC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>
                <a:latin typeface="Garamond" panose="02020404030301010803" pitchFamily="18" charset="0"/>
              </a:rPr>
              <a:t>  MAJOR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C8461-3A1F-40BD-8122-400427165C00}"/>
              </a:ext>
            </a:extLst>
          </p:cNvPr>
          <p:cNvSpPr txBox="1"/>
          <p:nvPr/>
        </p:nvSpPr>
        <p:spPr>
          <a:xfrm>
            <a:off x="1472762" y="1462164"/>
            <a:ext cx="9821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deployed on various platforms including mobile phones, tablets, and normal computers.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Nearly 4 MB of memory requirement (model uses ~0.86 million parameters)</a:t>
            </a:r>
          </a:p>
          <a:p>
            <a:pPr lvl="1" algn="just"/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Multiscale-ability: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Allows model to identify different types of pneumonia disease for various severity levels.</a:t>
            </a:r>
          </a:p>
          <a:p>
            <a:pPr lvl="1" algn="just"/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 of Existent Methodologies:</a:t>
            </a:r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Diagnosis based on chest X-ray images</a:t>
            </a:r>
          </a:p>
          <a:p>
            <a:pPr lvl="1" algn="just"/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 layers of CNN with a modified SPP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 the test time and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Accuracy.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 fast screening and better targeted diagnoses.</a:t>
            </a:r>
          </a:p>
        </p:txBody>
      </p:sp>
    </p:spTree>
    <p:extLst>
      <p:ext uri="{BB962C8B-B14F-4D97-AF65-F5344CB8AC3E}">
        <p14:creationId xmlns:p14="http://schemas.microsoft.com/office/powerpoint/2010/main" val="259999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14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E73D2-E2F1-4594-9DAB-20F5FC93C67A}"/>
              </a:ext>
            </a:extLst>
          </p:cNvPr>
          <p:cNvSpPr txBox="1"/>
          <p:nvPr/>
        </p:nvSpPr>
        <p:spPr>
          <a:xfrm>
            <a:off x="236113" y="709399"/>
            <a:ext cx="8470006" cy="5847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>
                <a:latin typeface="Garamond" panose="02020404030301010803" pitchFamily="18" charset="0"/>
              </a:rPr>
              <a:t> 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B0045-834D-436E-B141-C3D3AC46581D}"/>
              </a:ext>
            </a:extLst>
          </p:cNvPr>
          <p:cNvSpPr txBox="1"/>
          <p:nvPr/>
        </p:nvSpPr>
        <p:spPr>
          <a:xfrm>
            <a:off x="1472762" y="1462164"/>
            <a:ext cx="982191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Raihanah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Abdani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Mohd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Asyraf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Zulkifley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Nuraisyah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Hani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Zulkifley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A Lightweight Deep Learning Model for COVID-19 Detection; 2020 IEEE Symposium on Industrial Electronics &amp; Applications (ISIEA), 2020. View at: 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https://ieeexplore.ieee.org/document/9188133</a:t>
            </a:r>
            <a:endParaRPr lang="en-IN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Ma, Y. Song, X. Tian, Y. Hua, R. Zhang, and J. Wu, “Survey on deep learning for pulmonary medical imaging,” </a:t>
            </a:r>
            <a:r>
              <a:rPr lang="en-IN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Medicine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14, no. 4, 2019.View at: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Publisher Site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|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Google Scholar</a:t>
            </a:r>
            <a:endParaRPr lang="en-IN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Vijay, K. Alex, and C. Roberto, “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Segnet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Deep convolutional encoder-decoder architecture for image segmentation,” 2015,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http://arxiv.org/abs/1511.00561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.View at: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Google Scholar</a:t>
            </a:r>
            <a:endParaRPr lang="en-IN" b="0" i="0" u="none" strike="noStrike" dirty="0">
              <a:solidFill>
                <a:srgbClr val="4D8A17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Gabruseva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D.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Poplavskiy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A. A. Kalinin, “Deep learning for automatic pneumonia detection,” in </a:t>
            </a:r>
            <a:r>
              <a:rPr lang="en-IN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Proceedings of the IEEE/CVF Conference on Computer Vision and Pattern Recognition Workshops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1436–1443, IEEE, Seattle, WA, USA, June 2020.View at: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Publisher Site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| </a:t>
            </a:r>
            <a:r>
              <a:rPr lang="en-IN" b="0" i="0" u="none" strike="noStrike" dirty="0">
                <a:solidFill>
                  <a:srgbClr val="4D8A17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Google Scholar</a:t>
            </a:r>
            <a:endParaRPr lang="en-IN" b="0" i="0" u="none" strike="noStrike" dirty="0">
              <a:solidFill>
                <a:srgbClr val="4D8A17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7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uiExpand="1" build="p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harpenSoften amount="-100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BC97F-F7A7-4E9B-B423-551B8037BDB0}"/>
              </a:ext>
            </a:extLst>
          </p:cNvPr>
          <p:cNvSpPr txBox="1"/>
          <p:nvPr/>
        </p:nvSpPr>
        <p:spPr>
          <a:xfrm>
            <a:off x="1185041" y="3105834"/>
            <a:ext cx="982191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THANK YOU</a:t>
            </a:r>
            <a:endParaRPr lang="en-GB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7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5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BC97F-F7A7-4E9B-B423-551B8037BDB0}"/>
              </a:ext>
            </a:extLst>
          </p:cNvPr>
          <p:cNvSpPr txBox="1"/>
          <p:nvPr/>
        </p:nvSpPr>
        <p:spPr>
          <a:xfrm>
            <a:off x="304800" y="668883"/>
            <a:ext cx="8470006" cy="584775"/>
          </a:xfrm>
          <a:prstGeom prst="rect">
            <a:avLst/>
          </a:prstGeom>
          <a:solidFill>
            <a:srgbClr val="FF5047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>
                <a:latin typeface="Garamond" panose="02020404030301010803" pitchFamily="18" charset="0"/>
              </a:rPr>
              <a:t>  INTRODUCTION</a:t>
            </a:r>
            <a:endParaRPr lang="en-GB" sz="32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324D-12B4-4E85-97EC-B2227242BB54}"/>
              </a:ext>
            </a:extLst>
          </p:cNvPr>
          <p:cNvSpPr txBox="1"/>
          <p:nvPr/>
        </p:nvSpPr>
        <p:spPr>
          <a:xfrm>
            <a:off x="1472762" y="1462164"/>
            <a:ext cx="9821918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Developing nations are much affected by the risk of pneumonia.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medical resources and personnel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aggravates this risk.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ccurate and fast diagnosis tests are required to prevent disease spread.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Early detection and treatment is necessary to reduce the mortality rate.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Chest scan X-ray images are used for pneumonia diagnosis.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Convolutional Neural Networks (CNNs) help in extracting features of an image.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Pyramid Pooling (SPP) enhances the diagnostic capability of CNNs.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lightweight model based on CNNs with a modified SPP is proposed for fast diagnosis of chest X-ray images to detect different types of pneumonia.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model can help doctors diagnose and predict disease risk accurately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168526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uiExpand="1" build="p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2B297-D880-46EE-9A53-57A045200D1D}"/>
              </a:ext>
            </a:extLst>
          </p:cNvPr>
          <p:cNvSpPr txBox="1"/>
          <p:nvPr/>
        </p:nvSpPr>
        <p:spPr>
          <a:xfrm>
            <a:off x="1914844" y="790018"/>
            <a:ext cx="997235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C04B3-7715-4DF2-B27F-2A0C7F87F3AE}"/>
              </a:ext>
            </a:extLst>
          </p:cNvPr>
          <p:cNvSpPr txBox="1"/>
          <p:nvPr/>
        </p:nvSpPr>
        <p:spPr>
          <a:xfrm>
            <a:off x="1472762" y="1462164"/>
            <a:ext cx="98219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Pneumonia is highly contagious and has high mortality rates.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Early detection and treatment is required.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accurate and fast diagnosis tools for pneumonia.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Diagnosis is costly.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examination chest X-rays are time consuming and less accurate.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Potential virus carriers should quarantined as early as possible.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of diagnostic software that can be deployed on all common platforms.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7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100000"/>
                    </a14:imgEffect>
                    <a14:imgEffect>
                      <a14:colorTemperature colorTemp="5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2B297-D880-46EE-9A53-57A045200D1D}"/>
              </a:ext>
            </a:extLst>
          </p:cNvPr>
          <p:cNvSpPr txBox="1"/>
          <p:nvPr/>
        </p:nvSpPr>
        <p:spPr>
          <a:xfrm>
            <a:off x="201954" y="764261"/>
            <a:ext cx="997235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Motivation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7D355-6F1A-4AA4-A501-6D1375F2388C}"/>
              </a:ext>
            </a:extLst>
          </p:cNvPr>
          <p:cNvSpPr txBox="1"/>
          <p:nvPr/>
        </p:nvSpPr>
        <p:spPr>
          <a:xfrm>
            <a:off x="1472762" y="1462164"/>
            <a:ext cx="9821918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Human lives matter the most.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Pneumonia is an epidemic with high mortality rate.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 technologies can be put to good use in the health sector.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Recent developments in AI, ML and DL has helped to detect image features with high accuracy and efficiency.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models can ensure ease of access to everyone.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 diagnosis and treatment should be affordable to all.</a:t>
            </a:r>
          </a:p>
        </p:txBody>
      </p:sp>
    </p:spTree>
    <p:extLst>
      <p:ext uri="{BB962C8B-B14F-4D97-AF65-F5344CB8AC3E}">
        <p14:creationId xmlns:p14="http://schemas.microsoft.com/office/powerpoint/2010/main" val="274228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38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2B297-D880-46EE-9A53-57A045200D1D}"/>
              </a:ext>
            </a:extLst>
          </p:cNvPr>
          <p:cNvSpPr txBox="1"/>
          <p:nvPr/>
        </p:nvSpPr>
        <p:spPr>
          <a:xfrm>
            <a:off x="1472762" y="1462164"/>
            <a:ext cx="9821918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identify pneumonia of different types for various severity levels.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Alleviate economic burden of mass diagnosis tests.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 diagnostic model able to be deployed on various platforms.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minimal storage space for the proposed model.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 the capability of existing diagnostic tools like X-rays.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 fast screening of pneumonia patients.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7FA91-44E1-4D52-BDFE-5EB1BAA6BA03}"/>
              </a:ext>
            </a:extLst>
          </p:cNvPr>
          <p:cNvSpPr txBox="1"/>
          <p:nvPr/>
        </p:nvSpPr>
        <p:spPr>
          <a:xfrm>
            <a:off x="1914844" y="776605"/>
            <a:ext cx="997235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1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dvAuto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100000"/>
                    </a14:imgEffect>
                    <a14:imgEffect>
                      <a14:colorTemperature colorTemp="6140"/>
                    </a14:imgEffect>
                    <a14:imgEffect>
                      <a14:saturation sat="2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4C202-042A-4D8F-A79F-7FCF0C93ADB4}"/>
              </a:ext>
            </a:extLst>
          </p:cNvPr>
          <p:cNvSpPr txBox="1"/>
          <p:nvPr/>
        </p:nvSpPr>
        <p:spPr>
          <a:xfrm>
            <a:off x="300507" y="709399"/>
            <a:ext cx="8470006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>
                <a:latin typeface="Garamond" panose="02020404030301010803" pitchFamily="18" charset="0"/>
              </a:rPr>
              <a:t>  AREA OF THE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4EE11-B97F-485F-9B7F-0F7E1A03B135}"/>
              </a:ext>
            </a:extLst>
          </p:cNvPr>
          <p:cNvSpPr txBox="1"/>
          <p:nvPr/>
        </p:nvSpPr>
        <p:spPr>
          <a:xfrm>
            <a:off x="1485641" y="1925958"/>
            <a:ext cx="98219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known as shift invariant or space invariant artificial neural networks (SIANN).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Comprises of regularized versions of multi-layer perceptrons.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 advantage of the hierarchical pattern in data to assemble more complex patterns using smaller and simpler patterns.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Requires relatively little pre-processing compared to other image classification algorithms.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Tensor-shaped input ((number of images) x (image height) x (image width) x (image depth)).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Requires fixed sized images.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Abstracts image to a feature map with shape (number of images) x (feature map height) x (feature map width) x (feature map channels).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19990-FED4-477E-90D5-4CA59118D441}"/>
              </a:ext>
            </a:extLst>
          </p:cNvPr>
          <p:cNvSpPr txBox="1"/>
          <p:nvPr/>
        </p:nvSpPr>
        <p:spPr>
          <a:xfrm>
            <a:off x="2030754" y="1398962"/>
            <a:ext cx="997235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Convolutional Neural Networks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90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build="p" advAuto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100000"/>
                    </a14:imgEffect>
                    <a14:imgEffect>
                      <a14:colorTemperature colorTemp="6140"/>
                    </a14:imgEffect>
                    <a14:imgEffect>
                      <a14:saturation sat="2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4EE11-B97F-485F-9B7F-0F7E1A03B135}"/>
              </a:ext>
            </a:extLst>
          </p:cNvPr>
          <p:cNvSpPr txBox="1"/>
          <p:nvPr/>
        </p:nvSpPr>
        <p:spPr>
          <a:xfrm>
            <a:off x="1498520" y="738520"/>
            <a:ext cx="9821918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Commonly used for analysis of visual imagery.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of CNNs: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and video recognition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Recommender systems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classification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Medical image analysis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Natural language processing</a:t>
            </a:r>
          </a:p>
          <a:p>
            <a:pPr marL="742950" lvl="1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Financial time series</a:t>
            </a:r>
          </a:p>
          <a:p>
            <a:pPr lvl="1" algn="just">
              <a:spcBef>
                <a:spcPts val="1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etc.</a:t>
            </a:r>
            <a:endParaRPr lang="en-GB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100000"/>
                    </a14:imgEffect>
                    <a14:imgEffect>
                      <a14:colorTemperature colorTemp="6140"/>
                    </a14:imgEffect>
                    <a14:imgEffect>
                      <a14:saturation sat="2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95CAA-9030-4965-B72E-1229F915FC92}"/>
              </a:ext>
            </a:extLst>
          </p:cNvPr>
          <p:cNvSpPr txBox="1"/>
          <p:nvPr/>
        </p:nvSpPr>
        <p:spPr>
          <a:xfrm>
            <a:off x="201954" y="764261"/>
            <a:ext cx="997235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Pyramid Pooling (SPP)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43118-2291-40B7-A5C0-FE28C71C253A}"/>
              </a:ext>
            </a:extLst>
          </p:cNvPr>
          <p:cNvSpPr txBox="1"/>
          <p:nvPr/>
        </p:nvSpPr>
        <p:spPr>
          <a:xfrm>
            <a:off x="1185041" y="1225046"/>
            <a:ext cx="9821918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Enables CNNs to work with varying image sizes.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Acts as a new layer between the convolutional layers and the fully-connected layers.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Divides the feature maps output by the last CNN into a number of spatial bins with sizes proportional to the image size.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Hence the number of bins remains fixed regardless of the image size. 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Bins are captured at different levels of granularity.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Fixed number of bins help in concatenating the SPP outputs to a fixed length representation.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SPPs can enable multiscale-ability for CNNs.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Requires less processing time.</a:t>
            </a:r>
          </a:p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Inexpensive, fast and accurate.</a:t>
            </a:r>
          </a:p>
        </p:txBody>
      </p:sp>
    </p:spTree>
    <p:extLst>
      <p:ext uri="{BB962C8B-B14F-4D97-AF65-F5344CB8AC3E}">
        <p14:creationId xmlns:p14="http://schemas.microsoft.com/office/powerpoint/2010/main" val="13190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uild="p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1209-FA97-4004-B868-141927A0A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100000"/>
                    </a14:imgEffect>
                    <a14:imgEffect>
                      <a14:colorTemperature colorTemp="6140"/>
                    </a14:imgEffect>
                    <a14:imgEffect>
                      <a14:saturation sat="2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C1329-3735-47D7-BAF8-98F3DE8AAC96}"/>
              </a:ext>
            </a:extLst>
          </p:cNvPr>
          <p:cNvSpPr/>
          <p:nvPr/>
        </p:nvSpPr>
        <p:spPr>
          <a:xfrm>
            <a:off x="609600" y="460377"/>
            <a:ext cx="10972800" cy="5937246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2C39BC-9FB2-4D78-8CC1-53FEF58A9501}"/>
              </a:ext>
            </a:extLst>
          </p:cNvPr>
          <p:cNvGrpSpPr/>
          <p:nvPr/>
        </p:nvGrpSpPr>
        <p:grpSpPr>
          <a:xfrm>
            <a:off x="2437075" y="460377"/>
            <a:ext cx="7317849" cy="5046399"/>
            <a:chOff x="2437075" y="460377"/>
            <a:chExt cx="7317849" cy="50463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0A883C-DF62-4875-9FBB-766FB2514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75"/>
            <a:stretch/>
          </p:blipFill>
          <p:spPr>
            <a:xfrm>
              <a:off x="2437075" y="460377"/>
              <a:ext cx="7317849" cy="5046399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642EE-6535-4055-A421-943EE40009B8}"/>
                </a:ext>
              </a:extLst>
            </p:cNvPr>
            <p:cNvCxnSpPr/>
            <p:nvPr/>
          </p:nvCxnSpPr>
          <p:spPr>
            <a:xfrm>
              <a:off x="7803931" y="2802529"/>
              <a:ext cx="8198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BF1B08-22D5-4AC2-A1D4-DB16214BA495}"/>
                </a:ext>
              </a:extLst>
            </p:cNvPr>
            <p:cNvCxnSpPr/>
            <p:nvPr/>
          </p:nvCxnSpPr>
          <p:spPr>
            <a:xfrm>
              <a:off x="6568965" y="3540528"/>
              <a:ext cx="8198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1132885-E86F-4F9A-B36A-4365BD9726C8}"/>
              </a:ext>
            </a:extLst>
          </p:cNvPr>
          <p:cNvSpPr txBox="1"/>
          <p:nvPr/>
        </p:nvSpPr>
        <p:spPr>
          <a:xfrm>
            <a:off x="2437075" y="5530550"/>
            <a:ext cx="7317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 structure with an SPP layer. Here, 256 is filter number for conv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 and it is the last layer.</a:t>
            </a:r>
          </a:p>
        </p:txBody>
      </p:sp>
    </p:spTree>
    <p:extLst>
      <p:ext uri="{BB962C8B-B14F-4D97-AF65-F5344CB8AC3E}">
        <p14:creationId xmlns:p14="http://schemas.microsoft.com/office/powerpoint/2010/main" val="306088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934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Open Sans</vt:lpstr>
      <vt:lpstr>Office Theme</vt:lpstr>
      <vt:lpstr>A Lightweight  Deep Learning Model for Classifying Different  Types of Pneumonia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Lightweight Deep Learning Model for Classifying Different Types of Pneumonia</dc:title>
  <dc:creator>Jincy P Janardhanan</dc:creator>
  <cp:lastModifiedBy>jincy p</cp:lastModifiedBy>
  <cp:revision>55</cp:revision>
  <dcterms:created xsi:type="dcterms:W3CDTF">2020-10-31T22:30:35Z</dcterms:created>
  <dcterms:modified xsi:type="dcterms:W3CDTF">2020-11-18T14:05:25Z</dcterms:modified>
</cp:coreProperties>
</file>